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Muli" panose="020B0604020202020204" charset="-94"/>
      <p:regular r:id="rId19"/>
    </p:embeddedFont>
    <p:embeddedFont>
      <p:font typeface="Muli Bold" panose="020B0604020202020204" charset="-94"/>
      <p:regular r:id="rId20"/>
    </p:embeddedFont>
    <p:embeddedFont>
      <p:font typeface="Muli Bold Italics" panose="020B0604020202020204" charset="-94"/>
      <p:regular r:id="rId21"/>
    </p:embeddedFont>
    <p:embeddedFont>
      <p:font typeface="Muli Semi-Bold" panose="020B0604020202020204" charset="-9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28647C-14B9-405E-9EE1-E6295079A155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C0A50-1831-4E0C-A0F7-87998336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47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C0A50-1831-4E0C-A0F7-8799833666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88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oOhagZWkXz1LtW_u3liVUODAxxSCcTKI/view?usp=sharing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890525" y="6051495"/>
            <a:ext cx="1479654" cy="1511631"/>
          </a:xfrm>
          <a:custGeom>
            <a:avLst/>
            <a:gdLst/>
            <a:ahLst/>
            <a:cxnLst/>
            <a:rect l="l" t="t" r="r" b="b"/>
            <a:pathLst>
              <a:path w="1479654" h="1511631">
                <a:moveTo>
                  <a:pt x="0" y="0"/>
                </a:moveTo>
                <a:lnTo>
                  <a:pt x="1479654" y="0"/>
                </a:lnTo>
                <a:lnTo>
                  <a:pt x="1479654" y="1511631"/>
                </a:lnTo>
                <a:lnTo>
                  <a:pt x="0" y="1511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532066" y="6521575"/>
            <a:ext cx="3034317" cy="51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1"/>
              </a:lnSpc>
              <a:spcBef>
                <a:spcPct val="0"/>
              </a:spcBef>
            </a:pPr>
            <a:r>
              <a:rPr lang="en-US" sz="300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NexusAI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90525" y="7538085"/>
            <a:ext cx="442099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Ethem Yağız Çalık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49333" y="2070045"/>
            <a:ext cx="14438797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8"/>
              </a:lnSpc>
            </a:pPr>
            <a:r>
              <a:rPr lang="en-US" sz="8256">
                <a:solidFill>
                  <a:srgbClr val="000000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Türkçe Büyük Görsel Dil Modeli Eğitimi Ve Geliştirilmesi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90525" y="8162290"/>
            <a:ext cx="442099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Talha Rüzgar Akkuş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90525" y="8786495"/>
            <a:ext cx="4420994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Mustafa Kemal Özkök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310578" y="2182784"/>
            <a:ext cx="6043179" cy="5297854"/>
          </a:xfrm>
          <a:custGeom>
            <a:avLst/>
            <a:gdLst/>
            <a:ahLst/>
            <a:cxnLst/>
            <a:rect l="l" t="t" r="r" b="b"/>
            <a:pathLst>
              <a:path w="6043179" h="5297854">
                <a:moveTo>
                  <a:pt x="0" y="0"/>
                </a:moveTo>
                <a:lnTo>
                  <a:pt x="6043179" y="0"/>
                </a:lnTo>
                <a:lnTo>
                  <a:pt x="6043179" y="5297854"/>
                </a:lnTo>
                <a:lnTo>
                  <a:pt x="0" y="5297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474654" y="5391616"/>
            <a:ext cx="9068430" cy="8229600"/>
          </a:xfrm>
          <a:custGeom>
            <a:avLst/>
            <a:gdLst/>
            <a:ahLst/>
            <a:cxnLst/>
            <a:rect l="l" t="t" r="r" b="b"/>
            <a:pathLst>
              <a:path w="9068430" h="822960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833494"/>
            <a:ext cx="11935471" cy="713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4290"/>
              </a:lnSpc>
              <a:buFont typeface="Arial"/>
              <a:buChar char="•"/>
            </a:pPr>
            <a:r>
              <a:rPr lang="en-US" sz="3300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Modelin</a:t>
            </a:r>
            <a:r>
              <a:rPr lang="en-US" sz="3300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Eğitim</a:t>
            </a:r>
            <a:r>
              <a:rPr lang="en-US" sz="3300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Tekniği</a:t>
            </a:r>
            <a:r>
              <a:rPr lang="en-US" sz="3300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:</a:t>
            </a:r>
          </a:p>
          <a:p>
            <a:pPr marL="1424940" lvl="2" indent="-474980" algn="l">
              <a:lnSpc>
                <a:spcPts val="4290"/>
              </a:lnSpc>
              <a:buFont typeface="Arial"/>
              <a:buChar char="⚬"/>
            </a:pPr>
            <a:r>
              <a:rPr lang="en-US" sz="33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QLoRA</a:t>
            </a:r>
            <a:r>
              <a:rPr lang="en-US" sz="33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(Efficient Finetuning of Quantized LLMs)</a:t>
            </a:r>
          </a:p>
          <a:p>
            <a:pPr marL="1424940" lvl="2" indent="-474980" algn="l">
              <a:lnSpc>
                <a:spcPts val="4290"/>
              </a:lnSpc>
              <a:buFont typeface="Arial"/>
              <a:buChar char="⚬"/>
            </a:pPr>
            <a:r>
              <a:rPr lang="en-US" sz="33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Flash Attention</a:t>
            </a:r>
            <a:endParaRPr lang="tr-TR" sz="3300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949960" lvl="2" algn="l">
              <a:lnSpc>
                <a:spcPts val="4290"/>
              </a:lnSpc>
            </a:pPr>
            <a:endParaRPr lang="en-US" sz="3300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70" lvl="1" indent="-356235" algn="l">
              <a:lnSpc>
                <a:spcPts val="4290"/>
              </a:lnSpc>
              <a:buFont typeface="Arial"/>
              <a:buChar char="•"/>
            </a:pPr>
            <a:r>
              <a:rPr lang="en-US" sz="3300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Eğitim</a:t>
            </a:r>
            <a:r>
              <a:rPr lang="en-US" sz="3300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Kütüphanesi</a:t>
            </a:r>
            <a:r>
              <a:rPr lang="en-US" sz="3300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:</a:t>
            </a:r>
          </a:p>
          <a:p>
            <a:pPr marL="1424940" lvl="2" indent="-474980" algn="l">
              <a:lnSpc>
                <a:spcPts val="4290"/>
              </a:lnSpc>
              <a:buFont typeface="Arial"/>
              <a:buChar char="⚬"/>
            </a:pPr>
            <a:r>
              <a:rPr lang="en-US" sz="33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Transformers</a:t>
            </a:r>
          </a:p>
          <a:p>
            <a:pPr marL="1424940" lvl="2" indent="-474980" algn="l">
              <a:lnSpc>
                <a:spcPts val="4290"/>
              </a:lnSpc>
              <a:buFont typeface="Arial"/>
              <a:buChar char="⚬"/>
            </a:pPr>
            <a:r>
              <a:rPr lang="en-US" sz="33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Axolotl</a:t>
            </a:r>
          </a:p>
          <a:p>
            <a:pPr algn="l">
              <a:lnSpc>
                <a:spcPts val="4290"/>
              </a:lnSpc>
            </a:pPr>
            <a:endParaRPr lang="en-US" sz="3300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70" lvl="1" indent="-356235" algn="l">
              <a:lnSpc>
                <a:spcPts val="429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Base Model</a:t>
            </a:r>
          </a:p>
          <a:p>
            <a:pPr marL="1424940" lvl="2" indent="-474980" algn="l">
              <a:lnSpc>
                <a:spcPts val="4290"/>
              </a:lnSpc>
              <a:buFont typeface="Arial"/>
              <a:buChar char="⚬"/>
            </a:pPr>
            <a:r>
              <a:rPr lang="en-US" sz="33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Önceden</a:t>
            </a:r>
            <a:r>
              <a:rPr lang="en-US" sz="33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eğitilmiş</a:t>
            </a:r>
            <a:r>
              <a:rPr lang="en-US" sz="33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300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Qwen2-72B-Instruct</a:t>
            </a:r>
            <a:r>
              <a:rPr lang="en-US" sz="33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modelini</a:t>
            </a:r>
            <a:r>
              <a:rPr lang="en-US" sz="33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diğer</a:t>
            </a:r>
            <a:r>
              <a:rPr lang="en-US" sz="33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modellere</a:t>
            </a:r>
            <a:r>
              <a:rPr lang="en-US" sz="33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kıyasla</a:t>
            </a:r>
            <a:r>
              <a:rPr lang="en-US" sz="33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Türkçe</a:t>
            </a:r>
            <a:r>
              <a:rPr lang="en-US" sz="33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için</a:t>
            </a:r>
            <a:r>
              <a:rPr lang="en-US" sz="33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daha</a:t>
            </a:r>
            <a:r>
              <a:rPr lang="en-US" sz="33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uygun</a:t>
            </a:r>
            <a:r>
              <a:rPr lang="en-US" sz="33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bulduk</a:t>
            </a:r>
            <a:r>
              <a:rPr lang="en-US" sz="3300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algn="l">
              <a:lnSpc>
                <a:spcPts val="4290"/>
              </a:lnSpc>
            </a:pPr>
            <a:endParaRPr lang="en-US" sz="3300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4290"/>
              </a:lnSpc>
            </a:pPr>
            <a:endParaRPr lang="en-US" sz="3300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76281" y="409575"/>
            <a:ext cx="15935438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Model Eğitimi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474654" y="5391616"/>
            <a:ext cx="9068430" cy="8229600"/>
          </a:xfrm>
          <a:custGeom>
            <a:avLst/>
            <a:gdLst/>
            <a:ahLst/>
            <a:cxnLst/>
            <a:rect l="l" t="t" r="r" b="b"/>
            <a:pathLst>
              <a:path w="9068430" h="822960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928874" y="1524000"/>
            <a:ext cx="8430252" cy="7241571"/>
          </a:xfrm>
          <a:custGeom>
            <a:avLst/>
            <a:gdLst/>
            <a:ahLst/>
            <a:cxnLst/>
            <a:rect l="l" t="t" r="r" b="b"/>
            <a:pathLst>
              <a:path w="8430252" h="7241571">
                <a:moveTo>
                  <a:pt x="0" y="0"/>
                </a:moveTo>
                <a:lnTo>
                  <a:pt x="8430252" y="0"/>
                </a:lnTo>
                <a:lnTo>
                  <a:pt x="8430252" y="7241571"/>
                </a:lnTo>
                <a:lnTo>
                  <a:pt x="0" y="7241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76281" y="295275"/>
            <a:ext cx="15935438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Değerlendirme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21908">
            <a:off x="-4075478" y="-1489902"/>
            <a:ext cx="7716752" cy="7475603"/>
          </a:xfrm>
          <a:custGeom>
            <a:avLst/>
            <a:gdLst/>
            <a:ahLst/>
            <a:cxnLst/>
            <a:rect l="l" t="t" r="r" b="b"/>
            <a:pathLst>
              <a:path w="7716752" h="7475603">
                <a:moveTo>
                  <a:pt x="0" y="0"/>
                </a:moveTo>
                <a:lnTo>
                  <a:pt x="7716752" y="0"/>
                </a:lnTo>
                <a:lnTo>
                  <a:pt x="7716752" y="7475604"/>
                </a:lnTo>
                <a:lnTo>
                  <a:pt x="0" y="7475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69666" y="2704813"/>
            <a:ext cx="15589634" cy="4374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just">
              <a:lnSpc>
                <a:spcPts val="4289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Eğitilen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Türkçe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büyük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dil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modeli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işlenen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veri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seti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Hugging Face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organizasyon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hesabında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paylaşılmıştır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algn="just">
              <a:lnSpc>
                <a:spcPts val="4289"/>
              </a:lnSpc>
            </a:pPr>
            <a:endParaRPr lang="en-US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67" lvl="1" indent="-356233" algn="just">
              <a:lnSpc>
                <a:spcPts val="4289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Proje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görsellerle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ile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ilgili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çeşitli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metriklerde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gerçek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hayat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uygulamalarında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üstün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performans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göstermiştir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algn="just">
              <a:lnSpc>
                <a:spcPts val="4289"/>
              </a:lnSpc>
            </a:pPr>
            <a:endParaRPr lang="en-US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67" lvl="1" indent="-356233" algn="just">
              <a:lnSpc>
                <a:spcPts val="4289"/>
              </a:lnSpc>
              <a:buFont typeface="Arial"/>
              <a:buChar char="•"/>
            </a:pP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Bu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projenin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hem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Türkçe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dilinde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olması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hem de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görsel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anlama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yeteneği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sayesinde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birçok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sektörde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aktif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olarak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kullanılabileceği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sonucuna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varılmıştır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7558466"/>
            <a:ext cx="2728534" cy="2728534"/>
          </a:xfrm>
          <a:custGeom>
            <a:avLst/>
            <a:gdLst/>
            <a:ahLst/>
            <a:cxnLst/>
            <a:rect l="l" t="t" r="r" b="b"/>
            <a:pathLst>
              <a:path w="2728534" h="2728534">
                <a:moveTo>
                  <a:pt x="0" y="0"/>
                </a:moveTo>
                <a:lnTo>
                  <a:pt x="2728534" y="0"/>
                </a:lnTo>
                <a:lnTo>
                  <a:pt x="2728534" y="2728534"/>
                </a:lnTo>
                <a:lnTo>
                  <a:pt x="0" y="2728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01263">
            <a:off x="14153032" y="5051800"/>
            <a:ext cx="7716752" cy="7475603"/>
          </a:xfrm>
          <a:custGeom>
            <a:avLst/>
            <a:gdLst/>
            <a:ahLst/>
            <a:cxnLst/>
            <a:rect l="l" t="t" r="r" b="b"/>
            <a:pathLst>
              <a:path w="7716752" h="7475603">
                <a:moveTo>
                  <a:pt x="0" y="0"/>
                </a:moveTo>
                <a:lnTo>
                  <a:pt x="7716752" y="0"/>
                </a:lnTo>
                <a:lnTo>
                  <a:pt x="7716752" y="7475603"/>
                </a:lnTo>
                <a:lnTo>
                  <a:pt x="0" y="7475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609521" y="7197423"/>
            <a:ext cx="751981" cy="751981"/>
          </a:xfrm>
          <a:custGeom>
            <a:avLst/>
            <a:gdLst/>
            <a:ahLst/>
            <a:cxnLst/>
            <a:rect l="l" t="t" r="r" b="b"/>
            <a:pathLst>
              <a:path w="751981" h="751981">
                <a:moveTo>
                  <a:pt x="0" y="0"/>
                </a:moveTo>
                <a:lnTo>
                  <a:pt x="751981" y="0"/>
                </a:lnTo>
                <a:lnTo>
                  <a:pt x="751981" y="751981"/>
                </a:lnTo>
                <a:lnTo>
                  <a:pt x="0" y="751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593988" y="8006554"/>
            <a:ext cx="783047" cy="783047"/>
          </a:xfrm>
          <a:custGeom>
            <a:avLst/>
            <a:gdLst/>
            <a:ahLst/>
            <a:cxnLst/>
            <a:rect l="l" t="t" r="r" b="b"/>
            <a:pathLst>
              <a:path w="783047" h="783047">
                <a:moveTo>
                  <a:pt x="0" y="0"/>
                </a:moveTo>
                <a:lnTo>
                  <a:pt x="783047" y="0"/>
                </a:lnTo>
                <a:lnTo>
                  <a:pt x="783047" y="783048"/>
                </a:lnTo>
                <a:lnTo>
                  <a:pt x="0" y="783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882386" y="1019175"/>
            <a:ext cx="4523228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Sonuçlar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61502" y="7363864"/>
            <a:ext cx="8089819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NexusAI-tddi/OpenOrca-tr-1-million-sharegpt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61502" y="8172994"/>
            <a:ext cx="844811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NexusAI-tddi</a:t>
            </a:r>
            <a:r>
              <a:rPr lang="en-US" sz="27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/Qwen2-72B-Instruct-OpenOrca-tr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218970" y="1028700"/>
            <a:ext cx="849102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tr-TR" sz="8000" dirty="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Proje </a:t>
            </a:r>
            <a:r>
              <a:rPr lang="en-US" sz="8000" dirty="0" err="1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Yol</a:t>
            </a:r>
            <a:r>
              <a:rPr lang="en-US" sz="8000" dirty="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8000" dirty="0" err="1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Haritası</a:t>
            </a:r>
            <a:endParaRPr lang="en-US" sz="8000" dirty="0">
              <a:solidFill>
                <a:srgbClr val="604ABD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4" name="Freeform 4"/>
          <p:cNvSpPr/>
          <p:nvPr/>
        </p:nvSpPr>
        <p:spPr>
          <a:xfrm rot="-10521908">
            <a:off x="-3858376" y="-1287951"/>
            <a:ext cx="7716752" cy="7475603"/>
          </a:xfrm>
          <a:custGeom>
            <a:avLst/>
            <a:gdLst/>
            <a:ahLst/>
            <a:cxnLst/>
            <a:rect l="l" t="t" r="r" b="b"/>
            <a:pathLst>
              <a:path w="7716752" h="7475603">
                <a:moveTo>
                  <a:pt x="0" y="0"/>
                </a:moveTo>
                <a:lnTo>
                  <a:pt x="7716752" y="0"/>
                </a:lnTo>
                <a:lnTo>
                  <a:pt x="7716752" y="7475604"/>
                </a:lnTo>
                <a:lnTo>
                  <a:pt x="0" y="7475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69666" y="2674196"/>
            <a:ext cx="15589634" cy="492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just">
              <a:lnSpc>
                <a:spcPts val="4289"/>
              </a:lnSpc>
              <a:buFont typeface="Arial"/>
              <a:buChar char="•"/>
            </a:pPr>
            <a:r>
              <a:rPr lang="tr-TR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Gelecekte, daha büyük ve kaliteli Türkçe veri setleriyle eğitim sağlanarak performans artırabilir.</a:t>
            </a:r>
            <a:endParaRPr lang="en-US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algn="just">
              <a:lnSpc>
                <a:spcPts val="4289"/>
              </a:lnSpc>
            </a:pPr>
            <a:endParaRPr lang="en-US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67" lvl="1" indent="-356233" algn="just">
              <a:lnSpc>
                <a:spcPts val="4289"/>
              </a:lnSpc>
              <a:buFont typeface="Arial"/>
              <a:buChar char="•"/>
            </a:pPr>
            <a:r>
              <a:rPr lang="tr-TR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Kullanılan nesne tespit ve görsel dil modelinin parametre sayısı artırabilir, bu modeller </a:t>
            </a:r>
            <a:r>
              <a:rPr lang="tr-TR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fine-tune</a:t>
            </a:r>
            <a:r>
              <a:rPr lang="tr-TR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edilebilir ya da sıfırdan eğitilebilir.</a:t>
            </a:r>
            <a:endParaRPr lang="en-US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algn="just">
              <a:lnSpc>
                <a:spcPts val="4289"/>
              </a:lnSpc>
            </a:pPr>
            <a:endParaRPr lang="en-US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67" lvl="1" indent="-356233" algn="just">
              <a:lnSpc>
                <a:spcPts val="4289"/>
              </a:lnSpc>
              <a:buFont typeface="Arial"/>
              <a:buChar char="•"/>
            </a:pPr>
            <a:r>
              <a:rPr lang="tr-TR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Sıfırdan yeni bir mimari oluşturularak, </a:t>
            </a:r>
            <a:r>
              <a:rPr lang="tr-TR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LLM’lerin</a:t>
            </a:r>
            <a:r>
              <a:rPr lang="tr-TR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görselleri anlama konusundaki yeteneklerini bir üst seviyeye çıkarılabilir.</a:t>
            </a:r>
            <a:endParaRPr lang="en-US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356234" lvl="1" algn="just">
              <a:lnSpc>
                <a:spcPts val="4289"/>
              </a:lnSpc>
            </a:pP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DC2AB51-B381-AAB7-34CD-A92A3C9A7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042783"/>
            <a:ext cx="5334000" cy="345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7892772"/>
            <a:ext cx="4538523" cy="1582630"/>
          </a:xfrm>
          <a:custGeom>
            <a:avLst/>
            <a:gdLst/>
            <a:ahLst/>
            <a:cxnLst/>
            <a:rect l="l" t="t" r="r" b="b"/>
            <a:pathLst>
              <a:path w="4538523" h="1582630">
                <a:moveTo>
                  <a:pt x="0" y="0"/>
                </a:moveTo>
                <a:lnTo>
                  <a:pt x="4538523" y="0"/>
                </a:lnTo>
                <a:lnTo>
                  <a:pt x="4538523" y="1582630"/>
                </a:lnTo>
                <a:lnTo>
                  <a:pt x="0" y="1582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7430" y="6626127"/>
            <a:ext cx="4431094" cy="1446888"/>
          </a:xfrm>
          <a:custGeom>
            <a:avLst/>
            <a:gdLst/>
            <a:ahLst/>
            <a:cxnLst/>
            <a:rect l="l" t="t" r="r" b="b"/>
            <a:pathLst>
              <a:path w="4431094" h="1446888">
                <a:moveTo>
                  <a:pt x="0" y="0"/>
                </a:moveTo>
                <a:lnTo>
                  <a:pt x="4431093" y="0"/>
                </a:lnTo>
                <a:lnTo>
                  <a:pt x="4431093" y="1446888"/>
                </a:lnTo>
                <a:lnTo>
                  <a:pt x="0" y="1446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163852" y="4849835"/>
            <a:ext cx="5960295" cy="4322740"/>
          </a:xfrm>
          <a:custGeom>
            <a:avLst/>
            <a:gdLst/>
            <a:ahLst/>
            <a:cxnLst/>
            <a:rect l="l" t="t" r="r" b="b"/>
            <a:pathLst>
              <a:path w="5960295" h="4322740">
                <a:moveTo>
                  <a:pt x="0" y="0"/>
                </a:moveTo>
                <a:lnTo>
                  <a:pt x="5960296" y="0"/>
                </a:lnTo>
                <a:lnTo>
                  <a:pt x="5960296" y="4322740"/>
                </a:lnTo>
                <a:lnTo>
                  <a:pt x="0" y="4322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59999" y="710206"/>
            <a:ext cx="1776800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Demo Uygulamasının Geliştirilmesi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3958" y="2391234"/>
            <a:ext cx="16794911" cy="327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just">
              <a:lnSpc>
                <a:spcPts val="4289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Arayüzün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geliştirilmesinde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Gradio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framework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'ü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kullanılmıştır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algn="just">
              <a:lnSpc>
                <a:spcPts val="4289"/>
              </a:lnSpc>
            </a:pPr>
            <a:endParaRPr lang="en-US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67" lvl="1" indent="-356233" algn="just">
              <a:lnSpc>
                <a:spcPts val="4289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Arayüz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Huggingface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Spaces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tr-TR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üzerinden geliştirilmiştir.</a:t>
            </a:r>
            <a:endParaRPr lang="en-US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algn="just">
              <a:lnSpc>
                <a:spcPts val="4289"/>
              </a:lnSpc>
            </a:pPr>
            <a:endParaRPr lang="en-US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67" lvl="1" indent="-356233" algn="just">
              <a:lnSpc>
                <a:spcPts val="4289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Sohbet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tabanlı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bu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arayüzde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metin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ve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görsel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girişler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kolaylıkla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yapılabilmektedir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 </a:t>
            </a:r>
          </a:p>
          <a:p>
            <a:pPr algn="just">
              <a:lnSpc>
                <a:spcPts val="4289"/>
              </a:lnSpc>
            </a:pPr>
            <a:endParaRPr lang="en-US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3474654" y="5391616"/>
            <a:ext cx="9068430" cy="8229600"/>
          </a:xfrm>
          <a:custGeom>
            <a:avLst/>
            <a:gdLst/>
            <a:ahLst/>
            <a:cxnLst/>
            <a:rect l="l" t="t" r="r" b="b"/>
            <a:pathLst>
              <a:path w="9068430" h="822960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685800" y="1969366"/>
            <a:ext cx="11888830" cy="6687467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4" name="TextBox 4"/>
          <p:cNvSpPr txBox="1"/>
          <p:nvPr/>
        </p:nvSpPr>
        <p:spPr>
          <a:xfrm>
            <a:off x="2406970" y="740641"/>
            <a:ext cx="1347405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Demo 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1FE0C9-1918-A668-A302-2AB4199946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30200" y="1970595"/>
            <a:ext cx="5015600" cy="66874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35D16C-49D4-C62B-B86F-636DB18F9902}"/>
              </a:ext>
            </a:extLst>
          </p:cNvPr>
          <p:cNvSpPr txBox="1"/>
          <p:nvPr/>
        </p:nvSpPr>
        <p:spPr>
          <a:xfrm>
            <a:off x="688783" y="891791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latin typeface="Muli" panose="020B0604020202020204" charset="-94"/>
                <a:hlinkClick r:id="rId8"/>
              </a:rPr>
              <a:t>Yedek Video Linki</a:t>
            </a:r>
            <a:endParaRPr lang="en-US" dirty="0">
              <a:latin typeface="Muli" panose="020B0604020202020204" charset="-9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734533" y="1745249"/>
            <a:ext cx="4268410" cy="4360655"/>
          </a:xfrm>
          <a:custGeom>
            <a:avLst/>
            <a:gdLst/>
            <a:ahLst/>
            <a:cxnLst/>
            <a:rect l="l" t="t" r="r" b="b"/>
            <a:pathLst>
              <a:path w="4268410" h="4360655">
                <a:moveTo>
                  <a:pt x="0" y="0"/>
                </a:moveTo>
                <a:lnTo>
                  <a:pt x="4268411" y="0"/>
                </a:lnTo>
                <a:lnTo>
                  <a:pt x="4268411" y="4360655"/>
                </a:lnTo>
                <a:lnTo>
                  <a:pt x="0" y="43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4351580" y="5944717"/>
            <a:ext cx="3034317" cy="738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1"/>
              </a:lnSpc>
              <a:spcBef>
                <a:spcPct val="0"/>
              </a:spcBef>
            </a:pPr>
            <a:r>
              <a:rPr lang="en-US" sz="430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NexusAI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83353" y="5732708"/>
            <a:ext cx="6521294" cy="82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4"/>
              </a:lnSpc>
            </a:pPr>
            <a:r>
              <a:rPr lang="en-US" sz="4867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Ethem Yağız Çalık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43600" y="6653456"/>
            <a:ext cx="6521294" cy="82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4"/>
              </a:lnSpc>
            </a:pPr>
            <a:r>
              <a:rPr lang="en-US" sz="4867" dirty="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Talha </a:t>
            </a:r>
            <a:r>
              <a:rPr lang="en-US" sz="4867" dirty="0" err="1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Rüzgar</a:t>
            </a:r>
            <a:r>
              <a:rPr lang="en-US" sz="4867" dirty="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4867" dirty="0" err="1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Akkuş</a:t>
            </a:r>
            <a:endParaRPr lang="en-US" sz="4867" dirty="0">
              <a:solidFill>
                <a:srgbClr val="604ABD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883353" y="7574205"/>
            <a:ext cx="6521294" cy="82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4"/>
              </a:lnSpc>
            </a:pPr>
            <a:r>
              <a:rPr lang="en-US" sz="4867" dirty="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Mustafa Kemal </a:t>
            </a:r>
            <a:r>
              <a:rPr lang="en-US" sz="4867" dirty="0" err="1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Özkök</a:t>
            </a:r>
            <a:endParaRPr lang="en-US" sz="4867" dirty="0">
              <a:solidFill>
                <a:srgbClr val="604ABD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0986" y="3376302"/>
            <a:ext cx="16794911" cy="1041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50"/>
              </a:lnSpc>
            </a:pPr>
            <a:r>
              <a:rPr lang="en-US" sz="6500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‘Dinlediğiniz İçin Teşekkür Ederiz’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253394" y="-3429000"/>
            <a:ext cx="9068430" cy="8229600"/>
          </a:xfrm>
          <a:custGeom>
            <a:avLst/>
            <a:gdLst/>
            <a:ahLst/>
            <a:cxnLst/>
            <a:rect l="l" t="t" r="r" b="b"/>
            <a:pathLst>
              <a:path w="9068430" h="822960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44285" y="5334000"/>
            <a:ext cx="9068430" cy="8229600"/>
          </a:xfrm>
          <a:custGeom>
            <a:avLst/>
            <a:gdLst/>
            <a:ahLst/>
            <a:cxnLst/>
            <a:rect l="l" t="t" r="r" b="b"/>
            <a:pathLst>
              <a:path w="9068430" h="822960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753785" y="5143500"/>
            <a:ext cx="9068430" cy="8229600"/>
          </a:xfrm>
          <a:custGeom>
            <a:avLst/>
            <a:gdLst/>
            <a:ahLst/>
            <a:cxnLst/>
            <a:rect l="l" t="t" r="r" b="b"/>
            <a:pathLst>
              <a:path w="9068430" h="822960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674417" y="1264483"/>
            <a:ext cx="3573197" cy="3650417"/>
          </a:xfrm>
          <a:custGeom>
            <a:avLst/>
            <a:gdLst/>
            <a:ahLst/>
            <a:cxnLst/>
            <a:rect l="l" t="t" r="r" b="b"/>
            <a:pathLst>
              <a:path w="3573197" h="3650417">
                <a:moveTo>
                  <a:pt x="0" y="0"/>
                </a:moveTo>
                <a:lnTo>
                  <a:pt x="3573196" y="0"/>
                </a:lnTo>
                <a:lnTo>
                  <a:pt x="3573196" y="3650417"/>
                </a:lnTo>
                <a:lnTo>
                  <a:pt x="0" y="3650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288335" y="1046581"/>
            <a:ext cx="899288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Ekibimiz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898876" y="4096713"/>
            <a:ext cx="3045409" cy="1612868"/>
            <a:chOff x="0" y="0"/>
            <a:chExt cx="4060546" cy="215049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709800"/>
              <a:ext cx="4060546" cy="440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29"/>
                </a:lnSpc>
              </a:pPr>
              <a:r>
                <a:rPr lang="en-US" sz="2099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Danışman</a:t>
              </a:r>
              <a:r>
                <a:rPr lang="en-US" sz="2099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tr-TR" sz="2099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Öğretmen</a:t>
              </a:r>
              <a:endParaRPr lang="en-US" sz="20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4060546" cy="142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Mustafa Kemal Özkök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69912" y="4096713"/>
            <a:ext cx="2429727" cy="1612868"/>
            <a:chOff x="0" y="0"/>
            <a:chExt cx="3239636" cy="215049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709800"/>
              <a:ext cx="3239636" cy="440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29"/>
                </a:lnSpc>
              </a:pPr>
              <a:r>
                <a:rPr lang="en-US" sz="209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Takım Kaptanı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3239636" cy="142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Ethem Yağız Çalık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625266" y="4096713"/>
            <a:ext cx="3045409" cy="1612868"/>
            <a:chOff x="0" y="0"/>
            <a:chExt cx="4060546" cy="2150490"/>
          </a:xfrm>
        </p:grpSpPr>
        <p:sp>
          <p:nvSpPr>
            <p:cNvPr id="18" name="TextBox 18"/>
            <p:cNvSpPr txBox="1"/>
            <p:nvPr/>
          </p:nvSpPr>
          <p:spPr>
            <a:xfrm>
              <a:off x="0" y="1709800"/>
              <a:ext cx="4060546" cy="440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29"/>
                </a:lnSpc>
              </a:pPr>
              <a:r>
                <a:rPr lang="en-US" sz="2099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Takım</a:t>
              </a:r>
              <a:r>
                <a:rPr lang="en-US" sz="2099" dirty="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2099" dirty="0" err="1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Üyesi</a:t>
              </a:r>
              <a:endParaRPr lang="en-US" sz="20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4060546" cy="142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Talha Rüzgar Akkuş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209800" y="6828462"/>
            <a:ext cx="14685419" cy="1617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289"/>
              </a:lnSpc>
            </a:pPr>
            <a:r>
              <a:rPr lang="en-US" sz="3299" dirty="0" err="1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NexusAI</a:t>
            </a:r>
            <a:r>
              <a:rPr lang="tr-TR" sz="3299" dirty="0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 üyeleri</a:t>
            </a:r>
            <a:r>
              <a:rPr lang="en-US" sz="3299" dirty="0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, </a:t>
            </a:r>
            <a:r>
              <a:rPr lang="en-US" sz="3299" dirty="0" err="1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aktif</a:t>
            </a:r>
            <a:r>
              <a:rPr lang="en-US" sz="3299" dirty="0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olarak</a:t>
            </a:r>
            <a:r>
              <a:rPr lang="en-US" sz="3299" dirty="0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büyük</a:t>
            </a:r>
            <a:r>
              <a:rPr lang="en-US" sz="3299" dirty="0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dil</a:t>
            </a:r>
            <a:r>
              <a:rPr lang="en-US" sz="3299" dirty="0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modelleri</a:t>
            </a:r>
            <a:r>
              <a:rPr lang="en-US" sz="3299" dirty="0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eğitiyor</a:t>
            </a:r>
            <a:r>
              <a:rPr lang="en-US" sz="3299" dirty="0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ve</a:t>
            </a:r>
            <a:r>
              <a:rPr lang="en-US" sz="3299" dirty="0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bu</a:t>
            </a:r>
            <a:r>
              <a:rPr lang="en-US" sz="3299" dirty="0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modelleri</a:t>
            </a:r>
            <a:r>
              <a:rPr lang="en-US" sz="3299" dirty="0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açık</a:t>
            </a:r>
            <a:r>
              <a:rPr lang="en-US" sz="3299" dirty="0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kaynaklı</a:t>
            </a:r>
            <a:r>
              <a:rPr lang="en-US" sz="3299" dirty="0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olarak</a:t>
            </a:r>
            <a:r>
              <a:rPr lang="en-US" sz="3299" dirty="0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paylaşarak</a:t>
            </a:r>
            <a:r>
              <a:rPr lang="en-US" sz="3299" dirty="0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topluluğun</a:t>
            </a:r>
            <a:r>
              <a:rPr lang="en-US" sz="3299" dirty="0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gelişmesine</a:t>
            </a:r>
            <a:r>
              <a:rPr lang="en-US" sz="3299" dirty="0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katkı</a:t>
            </a:r>
            <a:r>
              <a:rPr lang="en-US" sz="3299" dirty="0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sağlıyor</a:t>
            </a:r>
            <a:r>
              <a:rPr lang="en-US" sz="3299" dirty="0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.</a:t>
            </a:r>
          </a:p>
          <a:p>
            <a:pPr algn="r">
              <a:lnSpc>
                <a:spcPts val="4289"/>
              </a:lnSpc>
            </a:pPr>
            <a:endParaRPr lang="en-US" sz="3299" dirty="0">
              <a:solidFill>
                <a:srgbClr val="000000"/>
              </a:solidFill>
              <a:latin typeface="Muli Bold Italics"/>
              <a:ea typeface="Muli Bold Italics"/>
              <a:cs typeface="Muli Bold Italics"/>
              <a:sym typeface="Muli Bold Italics"/>
            </a:endParaRPr>
          </a:p>
        </p:txBody>
      </p:sp>
      <p:pic>
        <p:nvPicPr>
          <p:cNvPr id="25" name="Picture 24" descr="A close-up of a black background&#10;&#10;Description automatically generated">
            <a:extLst>
              <a:ext uri="{FF2B5EF4-FFF2-40B4-BE49-F238E27FC236}">
                <a16:creationId xmlns:a16="http://schemas.microsoft.com/office/drawing/2014/main" id="{80B172B1-A114-1512-6579-92B3A137F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266" y="5875560"/>
            <a:ext cx="3282113" cy="666137"/>
          </a:xfrm>
          <a:prstGeom prst="rect">
            <a:avLst/>
          </a:prstGeom>
        </p:spPr>
      </p:pic>
      <p:pic>
        <p:nvPicPr>
          <p:cNvPr id="27" name="Picture 26" descr="A black background with text&#10;&#10;Description automatically generated">
            <a:extLst>
              <a:ext uri="{FF2B5EF4-FFF2-40B4-BE49-F238E27FC236}">
                <a16:creationId xmlns:a16="http://schemas.microsoft.com/office/drawing/2014/main" id="{B0B026EB-F94B-6313-4E5E-5DFA5DD27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17" y="5812867"/>
            <a:ext cx="3434766" cy="79152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0E66D1B-57DD-00EC-6C6D-86CFC9045F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52" y="8192561"/>
            <a:ext cx="6877763" cy="6741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607419" y="2626665"/>
            <a:ext cx="15073163" cy="6029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LLM’ler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çeşitli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dillerde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metinleri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anlama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işleme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konusunda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ilerleme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kaydetmiştir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algn="l">
              <a:lnSpc>
                <a:spcPts val="4289"/>
              </a:lnSpc>
            </a:pPr>
            <a:endParaRPr lang="en-US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Açık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kaynaklı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LLM’ler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az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Türkçe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veri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bulundurması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nedeniyle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Türkçe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anlama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konuşmada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sorunlar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yaşamaktadır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algn="l">
              <a:lnSpc>
                <a:spcPts val="4289"/>
              </a:lnSpc>
            </a:pPr>
            <a:endParaRPr lang="en-US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NexusAI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Türkçe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anlama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konuşma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yeteneği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gelişmiş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bir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model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geliştirdi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algn="l">
              <a:lnSpc>
                <a:spcPts val="4289"/>
              </a:lnSpc>
            </a:pPr>
            <a:endParaRPr lang="en-US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Aynı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zamanda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bu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model,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diğer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yapay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zeka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sistemleriyle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tr-TR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de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beraber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çalışarak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görsel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anlayış</a:t>
            </a:r>
            <a:r>
              <a:rPr lang="tr-TR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ı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da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beraberinde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sunmaktadır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algn="l">
              <a:lnSpc>
                <a:spcPts val="4289"/>
              </a:lnSpc>
            </a:pPr>
            <a:endParaRPr lang="en-US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06970" y="1019175"/>
            <a:ext cx="1347405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Projenin Tanımı</a:t>
            </a:r>
          </a:p>
        </p:txBody>
      </p:sp>
      <p:sp>
        <p:nvSpPr>
          <p:cNvPr id="5" name="Freeform 5"/>
          <p:cNvSpPr/>
          <p:nvPr/>
        </p:nvSpPr>
        <p:spPr>
          <a:xfrm rot="-10521908">
            <a:off x="-4602725" y="-1489902"/>
            <a:ext cx="7716752" cy="7475603"/>
          </a:xfrm>
          <a:custGeom>
            <a:avLst/>
            <a:gdLst/>
            <a:ahLst/>
            <a:cxnLst/>
            <a:rect l="l" t="t" r="r" b="b"/>
            <a:pathLst>
              <a:path w="7716752" h="7475603">
                <a:moveTo>
                  <a:pt x="0" y="0"/>
                </a:moveTo>
                <a:lnTo>
                  <a:pt x="7716752" y="0"/>
                </a:lnTo>
                <a:lnTo>
                  <a:pt x="7716752" y="7475604"/>
                </a:lnTo>
                <a:lnTo>
                  <a:pt x="0" y="7475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01263">
            <a:off x="14153032" y="5051800"/>
            <a:ext cx="7716752" cy="7475603"/>
          </a:xfrm>
          <a:custGeom>
            <a:avLst/>
            <a:gdLst/>
            <a:ahLst/>
            <a:cxnLst/>
            <a:rect l="l" t="t" r="r" b="b"/>
            <a:pathLst>
              <a:path w="7716752" h="7475603">
                <a:moveTo>
                  <a:pt x="0" y="0"/>
                </a:moveTo>
                <a:lnTo>
                  <a:pt x="7716752" y="0"/>
                </a:lnTo>
                <a:lnTo>
                  <a:pt x="7716752" y="7475603"/>
                </a:lnTo>
                <a:lnTo>
                  <a:pt x="0" y="7475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62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96435" y="2019300"/>
            <a:ext cx="15924790" cy="6029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89"/>
              </a:lnSpc>
            </a:pPr>
            <a:endParaRPr lang="en-US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Dil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modeli</a:t>
            </a:r>
            <a:r>
              <a:rPr lang="tr-TR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nin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güçlü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yazı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performansı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etkilenmez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görsel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analiz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yapabilir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endParaRPr lang="tr-TR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endParaRPr lang="tr-TR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Görsel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analiz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yapabilen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modeller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kişiselleştirme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ve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müşteri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memnuniyetini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üst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seviyelere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çıkararak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daha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b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etkili</a:t>
            </a:r>
            <a:r>
              <a:rPr lang="en-US" sz="3299" b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b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ve</a:t>
            </a:r>
            <a:r>
              <a:rPr lang="en-US" sz="3299" b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b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verimli</a:t>
            </a:r>
            <a:r>
              <a:rPr lang="en-US" sz="3299" b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b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çözümler</a:t>
            </a:r>
            <a:r>
              <a:rPr lang="en-US" sz="3299" b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sunar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endParaRPr lang="tr-TR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endParaRPr lang="tr-TR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tr-TR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Geliştirilen sistem</a:t>
            </a:r>
            <a:r>
              <a:rPr lang="en-US" sz="3299" b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</a:t>
            </a:r>
            <a:r>
              <a:rPr lang="en-US" sz="3299" b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metin</a:t>
            </a:r>
            <a:r>
              <a:rPr lang="en-US" sz="3299" b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b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ve</a:t>
            </a:r>
            <a:r>
              <a:rPr lang="en-US" sz="3299" b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b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görüntüleri</a:t>
            </a:r>
            <a:r>
              <a:rPr lang="en-US" sz="3299" b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b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bir</a:t>
            </a:r>
            <a:r>
              <a:rPr lang="en-US" sz="3299" b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b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arada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işleyerek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daha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b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zengin</a:t>
            </a:r>
            <a:r>
              <a:rPr lang="en-US" sz="3299" b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b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ve</a:t>
            </a:r>
            <a:r>
              <a:rPr lang="en-US" sz="3299" b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b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kapsamlı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bir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anlayış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sunar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</a:t>
            </a:r>
          </a:p>
          <a:p>
            <a:pPr algn="l">
              <a:lnSpc>
                <a:spcPts val="4289"/>
              </a:lnSpc>
            </a:pPr>
            <a:endParaRPr lang="en-US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Kurumsal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yazılımlar</a:t>
            </a: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,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sağlık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güvenlik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sektörlerinde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rahatlıkla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kullanılabilir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algn="l">
              <a:lnSpc>
                <a:spcPts val="4289"/>
              </a:lnSpc>
            </a:pPr>
            <a:endParaRPr lang="en-US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73191" y="1014670"/>
            <a:ext cx="1497127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Projenin</a:t>
            </a:r>
            <a:r>
              <a:rPr lang="en-US" sz="8000" dirty="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8000" dirty="0" err="1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Sağladığı</a:t>
            </a:r>
            <a:r>
              <a:rPr lang="en-US" sz="8000" dirty="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8000" dirty="0" err="1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Çözüm</a:t>
            </a:r>
            <a:endParaRPr lang="en-US" sz="8000" dirty="0">
              <a:solidFill>
                <a:srgbClr val="604ABD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09A074E6-767C-2A09-BCAF-973639834F15}"/>
              </a:ext>
            </a:extLst>
          </p:cNvPr>
          <p:cNvSpPr/>
          <p:nvPr/>
        </p:nvSpPr>
        <p:spPr>
          <a:xfrm>
            <a:off x="-3253394" y="-3429000"/>
            <a:ext cx="9068430" cy="8229600"/>
          </a:xfrm>
          <a:custGeom>
            <a:avLst/>
            <a:gdLst/>
            <a:ahLst/>
            <a:cxnLst/>
            <a:rect l="l" t="t" r="r" b="b"/>
            <a:pathLst>
              <a:path w="9068430" h="822960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Solution - Free marketing icons">
            <a:extLst>
              <a:ext uri="{FF2B5EF4-FFF2-40B4-BE49-F238E27FC236}">
                <a16:creationId xmlns:a16="http://schemas.microsoft.com/office/drawing/2014/main" id="{F549332F-5E32-D180-C8DE-37E2983B5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7452360"/>
            <a:ext cx="2842260" cy="284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96833" y="1019175"/>
            <a:ext cx="1347405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tr-TR" sz="8000" dirty="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Proje </a:t>
            </a:r>
            <a:r>
              <a:rPr lang="en-US" sz="8000" dirty="0" err="1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İş</a:t>
            </a:r>
            <a:r>
              <a:rPr lang="en-US" sz="8000" dirty="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8000" dirty="0" err="1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Akışı</a:t>
            </a:r>
            <a:endParaRPr lang="en-US" sz="8000" dirty="0">
              <a:solidFill>
                <a:srgbClr val="604ABD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4" name="Freeform 4"/>
          <p:cNvSpPr/>
          <p:nvPr/>
        </p:nvSpPr>
        <p:spPr>
          <a:xfrm rot="-10521908">
            <a:off x="-4162726" y="-2099502"/>
            <a:ext cx="7716752" cy="7475603"/>
          </a:xfrm>
          <a:custGeom>
            <a:avLst/>
            <a:gdLst/>
            <a:ahLst/>
            <a:cxnLst/>
            <a:rect l="l" t="t" r="r" b="b"/>
            <a:pathLst>
              <a:path w="7716752" h="7475603">
                <a:moveTo>
                  <a:pt x="0" y="0"/>
                </a:moveTo>
                <a:lnTo>
                  <a:pt x="7716752" y="0"/>
                </a:lnTo>
                <a:lnTo>
                  <a:pt x="7716752" y="7475604"/>
                </a:lnTo>
                <a:lnTo>
                  <a:pt x="0" y="7475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272857" y="3130024"/>
            <a:ext cx="11322011" cy="4367400"/>
          </a:xfrm>
          <a:custGeom>
            <a:avLst/>
            <a:gdLst/>
            <a:ahLst/>
            <a:cxnLst/>
            <a:rect l="l" t="t" r="r" b="b"/>
            <a:pathLst>
              <a:path w="11322011" h="4367400">
                <a:moveTo>
                  <a:pt x="0" y="0"/>
                </a:moveTo>
                <a:lnTo>
                  <a:pt x="11322011" y="0"/>
                </a:lnTo>
                <a:lnTo>
                  <a:pt x="11322011" y="4367400"/>
                </a:lnTo>
                <a:lnTo>
                  <a:pt x="0" y="436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677128" y="3709257"/>
            <a:ext cx="12778088" cy="594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Görseldeki nesneler tespit edilip </a:t>
            </a:r>
            <a:r>
              <a:rPr lang="en-US" sz="329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sınır kutuları </a:t>
            </a:r>
            <a:r>
              <a:rPr lang="en-US" sz="329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belirlenir.</a:t>
            </a:r>
          </a:p>
          <a:p>
            <a:pPr algn="l">
              <a:lnSpc>
                <a:spcPts val="4289"/>
              </a:lnSpc>
            </a:pPr>
            <a:endParaRPr lang="en-US" sz="3299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Görsel dil modeli, her nesne için </a:t>
            </a:r>
            <a:r>
              <a:rPr lang="en-US" sz="329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açıklama</a:t>
            </a:r>
            <a:r>
              <a:rPr lang="en-US" sz="329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oluşturur.</a:t>
            </a:r>
          </a:p>
          <a:p>
            <a:pPr algn="l">
              <a:lnSpc>
                <a:spcPts val="4289"/>
              </a:lnSpc>
            </a:pPr>
            <a:endParaRPr lang="en-US" sz="3299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Bu açıklamalar, büyük dil modeline </a:t>
            </a:r>
            <a:r>
              <a:rPr lang="en-US" sz="329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bilgi olarak</a:t>
            </a:r>
            <a:r>
              <a:rPr lang="en-US" sz="329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aktarılır.</a:t>
            </a:r>
          </a:p>
          <a:p>
            <a:pPr algn="l">
              <a:lnSpc>
                <a:spcPts val="4289"/>
              </a:lnSpc>
            </a:pPr>
            <a:endParaRPr lang="en-US" sz="3299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Kullanıcının görsel ile ilgili sorusu, bu bilgilerle cevaplanır.</a:t>
            </a:r>
          </a:p>
          <a:p>
            <a:pPr algn="l">
              <a:lnSpc>
                <a:spcPts val="4289"/>
              </a:lnSpc>
            </a:pPr>
            <a:endParaRPr lang="en-US" sz="3299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67" lvl="1" indent="-356233" algn="l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Birden fazla modelin </a:t>
            </a:r>
            <a:r>
              <a:rPr lang="en-US" sz="329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birbiriyle uyumlu çalışması</a:t>
            </a:r>
            <a:r>
              <a:rPr lang="en-US" sz="329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, performansı artırır.</a:t>
            </a:r>
          </a:p>
          <a:p>
            <a:pPr algn="l">
              <a:lnSpc>
                <a:spcPts val="4289"/>
              </a:lnSpc>
            </a:pPr>
            <a:endParaRPr lang="en-US" sz="3299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361319" y="1000125"/>
            <a:ext cx="13474059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Sistemin Çalışma Mekanizması</a:t>
            </a:r>
          </a:p>
        </p:txBody>
      </p:sp>
      <p:sp>
        <p:nvSpPr>
          <p:cNvPr id="5" name="Freeform 5"/>
          <p:cNvSpPr/>
          <p:nvPr/>
        </p:nvSpPr>
        <p:spPr>
          <a:xfrm>
            <a:off x="14731440" y="298945"/>
            <a:ext cx="2207876" cy="9689109"/>
          </a:xfrm>
          <a:custGeom>
            <a:avLst/>
            <a:gdLst/>
            <a:ahLst/>
            <a:cxnLst/>
            <a:rect l="l" t="t" r="r" b="b"/>
            <a:pathLst>
              <a:path w="2207876" h="9689109">
                <a:moveTo>
                  <a:pt x="0" y="0"/>
                </a:moveTo>
                <a:lnTo>
                  <a:pt x="2207876" y="0"/>
                </a:lnTo>
                <a:lnTo>
                  <a:pt x="2207876" y="9689110"/>
                </a:lnTo>
                <a:lnTo>
                  <a:pt x="0" y="9689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521908">
            <a:off x="-4162726" y="-2099502"/>
            <a:ext cx="7716752" cy="7475603"/>
          </a:xfrm>
          <a:custGeom>
            <a:avLst/>
            <a:gdLst/>
            <a:ahLst/>
            <a:cxnLst/>
            <a:rect l="l" t="t" r="r" b="b"/>
            <a:pathLst>
              <a:path w="7716752" h="7475603">
                <a:moveTo>
                  <a:pt x="0" y="0"/>
                </a:moveTo>
                <a:lnTo>
                  <a:pt x="7716752" y="0"/>
                </a:lnTo>
                <a:lnTo>
                  <a:pt x="7716752" y="7475604"/>
                </a:lnTo>
                <a:lnTo>
                  <a:pt x="0" y="7475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959485" y="731626"/>
            <a:ext cx="836902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Veri Seti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7480638"/>
            <a:ext cx="5176433" cy="1969665"/>
          </a:xfrm>
          <a:custGeom>
            <a:avLst/>
            <a:gdLst/>
            <a:ahLst/>
            <a:cxnLst/>
            <a:rect l="l" t="t" r="r" b="b"/>
            <a:pathLst>
              <a:path w="5176433" h="1969665">
                <a:moveTo>
                  <a:pt x="0" y="0"/>
                </a:moveTo>
                <a:lnTo>
                  <a:pt x="5176433" y="0"/>
                </a:lnTo>
                <a:lnTo>
                  <a:pt x="5176433" y="1969665"/>
                </a:lnTo>
                <a:lnTo>
                  <a:pt x="0" y="1969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71" b="-86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81203" y="2478405"/>
            <a:ext cx="15220843" cy="5406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429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Türkçe Modelin Eğitimi için kullanılan veri seti</a:t>
            </a:r>
          </a:p>
          <a:p>
            <a:pPr marL="1424940" lvl="2" indent="-474980" algn="l">
              <a:lnSpc>
                <a:spcPts val="4290"/>
              </a:lnSpc>
              <a:buFont typeface="Arial"/>
              <a:buChar char="⚬"/>
            </a:pPr>
            <a:r>
              <a:rPr lang="en-US" sz="33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Türkçe modelin eğitimi için </a:t>
            </a:r>
            <a:r>
              <a:rPr lang="en-US" sz="33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OpenOrca </a:t>
            </a:r>
            <a:r>
              <a:rPr lang="en-US" sz="33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veri setinin </a:t>
            </a:r>
            <a:r>
              <a:rPr lang="en-US" sz="33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Türkçe’ye çevirilmiş</a:t>
            </a:r>
            <a:r>
              <a:rPr lang="en-US" sz="33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versiyonu kullanılmıştır.</a:t>
            </a:r>
          </a:p>
          <a:p>
            <a:pPr algn="l">
              <a:lnSpc>
                <a:spcPts val="4290"/>
              </a:lnSpc>
            </a:pPr>
            <a:endParaRPr lang="en-US" sz="33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4290"/>
              </a:lnSpc>
            </a:pPr>
            <a:endParaRPr lang="en-US" sz="33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70" lvl="1" indent="-356235" algn="l">
              <a:lnSpc>
                <a:spcPts val="429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Geliştirilen bütün sistemi test etmek için kullanılan veri seti</a:t>
            </a:r>
          </a:p>
          <a:p>
            <a:pPr marL="1424940" lvl="2" indent="-474980" algn="l">
              <a:lnSpc>
                <a:spcPts val="4290"/>
              </a:lnSpc>
              <a:buFont typeface="Arial"/>
              <a:buChar char="⚬"/>
            </a:pPr>
            <a:r>
              <a:rPr lang="en-US" sz="33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Bütün modelin test edilmesi için </a:t>
            </a:r>
            <a:r>
              <a:rPr lang="en-US" sz="33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VisIT-Bench</a:t>
            </a:r>
            <a:r>
              <a:rPr lang="en-US" sz="33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veri setinin Türkçe’ye çevirilmiş versiyonu kullanılmıştır.</a:t>
            </a:r>
          </a:p>
          <a:p>
            <a:pPr algn="l">
              <a:lnSpc>
                <a:spcPts val="4290"/>
              </a:lnSpc>
            </a:pPr>
            <a:endParaRPr lang="en-US" sz="33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4290"/>
              </a:lnSpc>
            </a:pPr>
            <a:endParaRPr lang="en-US" sz="33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3253394" y="-3429000"/>
            <a:ext cx="9068430" cy="8229600"/>
          </a:xfrm>
          <a:custGeom>
            <a:avLst/>
            <a:gdLst/>
            <a:ahLst/>
            <a:cxnLst/>
            <a:rect l="l" t="t" r="r" b="b"/>
            <a:pathLst>
              <a:path w="9068430" h="822960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753785" y="5143500"/>
            <a:ext cx="9068430" cy="8229600"/>
          </a:xfrm>
          <a:custGeom>
            <a:avLst/>
            <a:gdLst/>
            <a:ahLst/>
            <a:cxnLst/>
            <a:rect l="l" t="t" r="r" b="b"/>
            <a:pathLst>
              <a:path w="9068430" h="822960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21908">
            <a:off x="-3376630" y="-2631658"/>
            <a:ext cx="7716752" cy="7475603"/>
          </a:xfrm>
          <a:custGeom>
            <a:avLst/>
            <a:gdLst/>
            <a:ahLst/>
            <a:cxnLst/>
            <a:rect l="l" t="t" r="r" b="b"/>
            <a:pathLst>
              <a:path w="7716752" h="7475603">
                <a:moveTo>
                  <a:pt x="0" y="0"/>
                </a:moveTo>
                <a:lnTo>
                  <a:pt x="7716752" y="0"/>
                </a:lnTo>
                <a:lnTo>
                  <a:pt x="7716752" y="7475603"/>
                </a:lnTo>
                <a:lnTo>
                  <a:pt x="0" y="7475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918649" y="7412953"/>
            <a:ext cx="7369351" cy="2874047"/>
          </a:xfrm>
          <a:custGeom>
            <a:avLst/>
            <a:gdLst/>
            <a:ahLst/>
            <a:cxnLst/>
            <a:rect l="l" t="t" r="r" b="b"/>
            <a:pathLst>
              <a:path w="7369351" h="2874047">
                <a:moveTo>
                  <a:pt x="0" y="0"/>
                </a:moveTo>
                <a:lnTo>
                  <a:pt x="7369351" y="0"/>
                </a:lnTo>
                <a:lnTo>
                  <a:pt x="7369351" y="2874047"/>
                </a:lnTo>
                <a:lnTo>
                  <a:pt x="0" y="2874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6643882"/>
            <a:ext cx="4024513" cy="3643118"/>
          </a:xfrm>
          <a:custGeom>
            <a:avLst/>
            <a:gdLst/>
            <a:ahLst/>
            <a:cxnLst/>
            <a:rect l="l" t="t" r="r" b="b"/>
            <a:pathLst>
              <a:path w="4024513" h="3643118">
                <a:moveTo>
                  <a:pt x="0" y="0"/>
                </a:moveTo>
                <a:lnTo>
                  <a:pt x="4024513" y="0"/>
                </a:lnTo>
                <a:lnTo>
                  <a:pt x="4024513" y="3643118"/>
                </a:lnTo>
                <a:lnTo>
                  <a:pt x="0" y="3643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248" b="-42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07419" y="2277224"/>
            <a:ext cx="15073163" cy="5477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just">
              <a:lnSpc>
                <a:spcPts val="4289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QLoRa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: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Önceden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eğitilmiş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LLM'deki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ağırlık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parametrelerinin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hassasiyetini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b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4 bit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hassasiyete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indirgeyerek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kullanmaya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yarar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r>
              <a:rPr lang="en-US" sz="3299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LoRA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'nın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özel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bir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hâlidir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r>
              <a:rPr lang="en-US" sz="3299" i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Türkçe</a:t>
            </a:r>
            <a:r>
              <a:rPr lang="en-US" sz="3299" i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i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modelin</a:t>
            </a:r>
            <a:r>
              <a:rPr lang="en-US" sz="3299" i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i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eğitiminde</a:t>
            </a:r>
            <a:r>
              <a:rPr lang="en-US" sz="3299" i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i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kullanılmıştır</a:t>
            </a:r>
            <a:r>
              <a:rPr lang="en-US" sz="3299" i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algn="just">
              <a:lnSpc>
                <a:spcPts val="4289"/>
              </a:lnSpc>
            </a:pPr>
            <a:endParaRPr lang="en-US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67" lvl="1" indent="-356233" algn="just">
              <a:lnSpc>
                <a:spcPts val="4289"/>
              </a:lnSpc>
              <a:buFont typeface="Arial"/>
              <a:buChar char="•"/>
            </a:pP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Flash Attention: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Özellikle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büyük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dil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modellerinin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b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verimliliğini</a:t>
            </a:r>
            <a:r>
              <a:rPr lang="en-US" sz="3299" b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b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artırmak</a:t>
            </a:r>
            <a:r>
              <a:rPr lang="en-US" sz="3299" b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ve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b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bellek</a:t>
            </a:r>
            <a:r>
              <a:rPr lang="en-US" sz="3299" b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b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gereksinimlerini</a:t>
            </a:r>
            <a:r>
              <a:rPr lang="en-US" sz="3299" b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b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azaltmak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için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tasarlanmıştır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r>
              <a:rPr lang="en-US" sz="3299" i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Türkçe</a:t>
            </a:r>
            <a:r>
              <a:rPr lang="en-US" sz="3299" i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i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modelin</a:t>
            </a:r>
            <a:r>
              <a:rPr lang="en-US" sz="3299" i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i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eğitiminde</a:t>
            </a:r>
            <a:r>
              <a:rPr lang="en-US" sz="3299" i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i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kullanılmıştır</a:t>
            </a:r>
            <a:r>
              <a:rPr lang="en-US" sz="3299" i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algn="just">
              <a:lnSpc>
                <a:spcPts val="4289"/>
              </a:lnSpc>
            </a:pPr>
            <a:endParaRPr lang="en-US" sz="3299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marL="712467" lvl="1" indent="-356233" algn="just">
              <a:lnSpc>
                <a:spcPts val="4289"/>
              </a:lnSpc>
              <a:buFont typeface="Arial"/>
              <a:buChar char="•"/>
            </a:pPr>
            <a:r>
              <a:rPr lang="en-US" sz="3299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Cosine Similarity: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İki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vektör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arasındaki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açıya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dayalı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benzerliği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ölçen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bir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benzerlik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metriğidir</a:t>
            </a:r>
            <a:r>
              <a:rPr lang="en-US" sz="3299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r>
              <a:rPr lang="en-US" sz="3299" i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Test </a:t>
            </a:r>
            <a:r>
              <a:rPr lang="en-US" sz="3299" i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skorlarını</a:t>
            </a:r>
            <a:r>
              <a:rPr lang="en-US" sz="3299" i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i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belirlemek</a:t>
            </a:r>
            <a:r>
              <a:rPr lang="en-US" sz="3299" i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i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için</a:t>
            </a:r>
            <a:r>
              <a:rPr lang="en-US" sz="3299" i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299" i="1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kullanılmıştır</a:t>
            </a:r>
            <a:r>
              <a:rPr lang="en-US" sz="3299" i="1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29540" y="793655"/>
            <a:ext cx="991975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Yöntem ve Teknikler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45270" y="3336745"/>
            <a:ext cx="16230600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57104" y="3174820"/>
            <a:ext cx="323850" cy="3238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04AB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33829" y="3174820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04AB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22387" y="3174820"/>
            <a:ext cx="323850" cy="3238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04AB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910946" y="3174820"/>
            <a:ext cx="323850" cy="3238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04AB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2462819">
            <a:off x="11143557" y="-5595092"/>
            <a:ext cx="9472921" cy="8229600"/>
          </a:xfrm>
          <a:custGeom>
            <a:avLst/>
            <a:gdLst/>
            <a:ahLst/>
            <a:cxnLst/>
            <a:rect l="l" t="t" r="r" b="b"/>
            <a:pathLst>
              <a:path w="9472921" h="8229600">
                <a:moveTo>
                  <a:pt x="0" y="0"/>
                </a:moveTo>
                <a:lnTo>
                  <a:pt x="9472920" y="0"/>
                </a:lnTo>
                <a:lnTo>
                  <a:pt x="94729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603342" y="6984597"/>
            <a:ext cx="603853" cy="603853"/>
          </a:xfrm>
          <a:custGeom>
            <a:avLst/>
            <a:gdLst/>
            <a:ahLst/>
            <a:cxnLst/>
            <a:rect l="l" t="t" r="r" b="b"/>
            <a:pathLst>
              <a:path w="603853" h="603853">
                <a:moveTo>
                  <a:pt x="0" y="0"/>
                </a:moveTo>
                <a:lnTo>
                  <a:pt x="603853" y="0"/>
                </a:lnTo>
                <a:lnTo>
                  <a:pt x="603853" y="603853"/>
                </a:lnTo>
                <a:lnTo>
                  <a:pt x="0" y="6038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284522" y="6952155"/>
            <a:ext cx="639193" cy="591544"/>
          </a:xfrm>
          <a:custGeom>
            <a:avLst/>
            <a:gdLst/>
            <a:ahLst/>
            <a:cxnLst/>
            <a:rect l="l" t="t" r="r" b="b"/>
            <a:pathLst>
              <a:path w="639193" h="591544">
                <a:moveTo>
                  <a:pt x="0" y="0"/>
                </a:moveTo>
                <a:lnTo>
                  <a:pt x="639193" y="0"/>
                </a:lnTo>
                <a:lnTo>
                  <a:pt x="639193" y="591544"/>
                </a:lnTo>
                <a:lnTo>
                  <a:pt x="0" y="5915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517617" y="7862786"/>
            <a:ext cx="4000753" cy="1060750"/>
          </a:xfrm>
          <a:custGeom>
            <a:avLst/>
            <a:gdLst/>
            <a:ahLst/>
            <a:cxnLst/>
            <a:rect l="l" t="t" r="r" b="b"/>
            <a:pathLst>
              <a:path w="4000753" h="1060750">
                <a:moveTo>
                  <a:pt x="0" y="0"/>
                </a:moveTo>
                <a:lnTo>
                  <a:pt x="4000753" y="0"/>
                </a:lnTo>
                <a:lnTo>
                  <a:pt x="4000753" y="1060750"/>
                </a:lnTo>
                <a:lnTo>
                  <a:pt x="0" y="10607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802" b="-28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1957843" y="7667757"/>
            <a:ext cx="3026747" cy="1012277"/>
          </a:xfrm>
          <a:custGeom>
            <a:avLst/>
            <a:gdLst/>
            <a:ahLst/>
            <a:cxnLst/>
            <a:rect l="l" t="t" r="r" b="b"/>
            <a:pathLst>
              <a:path w="3026747" h="1012277">
                <a:moveTo>
                  <a:pt x="0" y="0"/>
                </a:moveTo>
                <a:lnTo>
                  <a:pt x="3026747" y="0"/>
                </a:lnTo>
                <a:lnTo>
                  <a:pt x="3026747" y="1012277"/>
                </a:lnTo>
                <a:lnTo>
                  <a:pt x="0" y="10122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8449" b="-2974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603342" y="3936820"/>
            <a:ext cx="5622425" cy="3447260"/>
            <a:chOff x="0" y="0"/>
            <a:chExt cx="7496567" cy="459634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7496567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Nesne Belirleme Modeli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165230"/>
              <a:ext cx="7496567" cy="3431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69"/>
                </a:lnSpc>
              </a:pPr>
              <a:r>
                <a:rPr lang="en-US" sz="289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YOLO ve DETR gibi modeller test edildi. </a:t>
              </a:r>
              <a:r>
                <a:rPr lang="en-US" sz="2899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YOLOv8</a:t>
              </a:r>
              <a:r>
                <a:rPr lang="en-US" sz="289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, hız ve performans açısından en iyisi olarak belirlendi.</a:t>
              </a:r>
            </a:p>
            <a:p>
              <a:pPr algn="l">
                <a:lnSpc>
                  <a:spcPts val="2729"/>
                </a:lnSpc>
              </a:pPr>
              <a:endParaRPr lang="en-US" sz="289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algn="l">
                <a:lnSpc>
                  <a:spcPts val="2729"/>
                </a:lnSpc>
              </a:pPr>
              <a:endParaRPr lang="en-US" sz="289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610340" y="823106"/>
            <a:ext cx="1506732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604ABD"/>
                </a:solidFill>
                <a:latin typeface="Muli Bold"/>
                <a:ea typeface="Muli Bold"/>
                <a:cs typeface="Muli Bold"/>
                <a:sym typeface="Muli Bold"/>
              </a:rPr>
              <a:t>Kullanılan Modeller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477597" y="3936820"/>
            <a:ext cx="5365946" cy="2756380"/>
            <a:chOff x="0" y="0"/>
            <a:chExt cx="7154595" cy="3675174"/>
          </a:xfrm>
        </p:grpSpPr>
        <p:sp>
          <p:nvSpPr>
            <p:cNvPr id="22" name="TextBox 22"/>
            <p:cNvSpPr txBox="1"/>
            <p:nvPr/>
          </p:nvSpPr>
          <p:spPr>
            <a:xfrm>
              <a:off x="0" y="0"/>
              <a:ext cx="7154595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Görsel Dil Modeli (VLM)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65230"/>
              <a:ext cx="7154595" cy="2509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69"/>
                </a:lnSpc>
              </a:pPr>
              <a:r>
                <a:rPr lang="en-US" sz="289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Hız ve performans için 1.8 milyar parametreli </a:t>
              </a:r>
              <a:r>
                <a:rPr lang="en-US" sz="2899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Moondream v2</a:t>
              </a:r>
              <a:r>
                <a:rPr lang="en-US" sz="289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modeli uygun görüldü.</a:t>
              </a:r>
            </a:p>
            <a:p>
              <a:pPr algn="l">
                <a:lnSpc>
                  <a:spcPts val="3769"/>
                </a:lnSpc>
              </a:pPr>
              <a:endParaRPr lang="en-US" sz="289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284522" y="3936820"/>
            <a:ext cx="5400136" cy="2280130"/>
            <a:chOff x="0" y="0"/>
            <a:chExt cx="7200181" cy="3040173"/>
          </a:xfrm>
        </p:grpSpPr>
        <p:sp>
          <p:nvSpPr>
            <p:cNvPr id="25" name="TextBox 25"/>
            <p:cNvSpPr txBox="1"/>
            <p:nvPr/>
          </p:nvSpPr>
          <p:spPr>
            <a:xfrm>
              <a:off x="0" y="0"/>
              <a:ext cx="7200181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Büyük Dil Modeli (LLM)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65230"/>
              <a:ext cx="7200181" cy="187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0"/>
                </a:lnSpc>
              </a:pPr>
              <a:r>
                <a:rPr lang="en-US" sz="29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sz="290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Qwen2-72B-Instruct</a:t>
              </a:r>
              <a:r>
                <a:rPr lang="en-US" sz="29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modeli, base model olarak kullanıldı.</a:t>
              </a:r>
            </a:p>
            <a:p>
              <a:pPr algn="l">
                <a:lnSpc>
                  <a:spcPts val="3770"/>
                </a:lnSpc>
              </a:pPr>
              <a:endParaRPr lang="en-US" sz="29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60864" y="7079821"/>
            <a:ext cx="3631403" cy="41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  <a:spcBef>
                <a:spcPct val="0"/>
              </a:spcBef>
            </a:pPr>
            <a:r>
              <a:rPr lang="en-US" sz="2712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ultralytics/ultralytics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116310" y="7041224"/>
            <a:ext cx="4464224" cy="41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  <a:spcBef>
                <a:spcPct val="0"/>
              </a:spcBef>
            </a:pPr>
            <a:r>
              <a:rPr lang="en-US" sz="2712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Qwen/Qwen2-72B-Instruct</a:t>
            </a:r>
          </a:p>
        </p:txBody>
      </p:sp>
      <p:sp>
        <p:nvSpPr>
          <p:cNvPr id="29" name="Freeform 29"/>
          <p:cNvSpPr/>
          <p:nvPr/>
        </p:nvSpPr>
        <p:spPr>
          <a:xfrm>
            <a:off x="6477597" y="6984597"/>
            <a:ext cx="639193" cy="591544"/>
          </a:xfrm>
          <a:custGeom>
            <a:avLst/>
            <a:gdLst/>
            <a:ahLst/>
            <a:cxnLst/>
            <a:rect l="l" t="t" r="r" b="b"/>
            <a:pathLst>
              <a:path w="639193" h="591544">
                <a:moveTo>
                  <a:pt x="0" y="0"/>
                </a:moveTo>
                <a:lnTo>
                  <a:pt x="639193" y="0"/>
                </a:lnTo>
                <a:lnTo>
                  <a:pt x="639193" y="591544"/>
                </a:lnTo>
                <a:lnTo>
                  <a:pt x="0" y="5915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7312368" y="7073666"/>
            <a:ext cx="3696404" cy="41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  <a:spcBef>
                <a:spcPct val="0"/>
              </a:spcBef>
            </a:pPr>
            <a:r>
              <a:rPr lang="en-US" sz="2712" dirty="0" err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vikhyatk</a:t>
            </a:r>
            <a:r>
              <a:rPr lang="en-US" sz="2712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/moondream2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612</Words>
  <Application>Microsoft Office PowerPoint</Application>
  <PresentationFormat>Custom</PresentationFormat>
  <Paragraphs>105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Muli Bold Italics</vt:lpstr>
      <vt:lpstr>Calibri</vt:lpstr>
      <vt:lpstr>Aptos</vt:lpstr>
      <vt:lpstr>Muli Semi-Bold</vt:lpstr>
      <vt:lpstr>Muli</vt:lpstr>
      <vt:lpstr>Muli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NexusAI</dc:title>
  <dc:creator>Yagiz</dc:creator>
  <cp:lastModifiedBy>ofis 365</cp:lastModifiedBy>
  <cp:revision>7</cp:revision>
  <dcterms:created xsi:type="dcterms:W3CDTF">2006-08-16T00:00:00Z</dcterms:created>
  <dcterms:modified xsi:type="dcterms:W3CDTF">2024-08-09T09:23:04Z</dcterms:modified>
  <dc:identifier>DAGMV--KVwk</dc:identifier>
</cp:coreProperties>
</file>